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7" r:id="rId2"/>
    <p:sldId id="256" r:id="rId3"/>
    <p:sldId id="258" r:id="rId4"/>
    <p:sldId id="259" r:id="rId5"/>
    <p:sldId id="286" r:id="rId6"/>
    <p:sldId id="287" r:id="rId7"/>
    <p:sldId id="280" r:id="rId8"/>
    <p:sldId id="263" r:id="rId9"/>
    <p:sldId id="288" r:id="rId10"/>
    <p:sldId id="289" r:id="rId11"/>
    <p:sldId id="290" r:id="rId12"/>
    <p:sldId id="291" r:id="rId13"/>
    <p:sldId id="292" r:id="rId14"/>
    <p:sldId id="293" r:id="rId15"/>
    <p:sldId id="294" r:id="rId16"/>
    <p:sldId id="298" r:id="rId17"/>
    <p:sldId id="299" r:id="rId18"/>
    <p:sldId id="300" r:id="rId19"/>
    <p:sldId id="301" r:id="rId20"/>
    <p:sldId id="302" r:id="rId21"/>
    <p:sldId id="283" r:id="rId22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A3D52"/>
    <a:srgbClr val="FFFFFF"/>
    <a:srgbClr val="F0F0F0"/>
    <a:srgbClr val="48698E"/>
    <a:srgbClr val="3E5B7A"/>
    <a:srgbClr val="4F4D63"/>
    <a:srgbClr val="F8F8F8"/>
    <a:srgbClr val="6F727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DA15427-DF7F-4AEC-B6A7-0483125A1EB7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CF96FE-4BFD-4EB0-860E-F76DA2601899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9164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7547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36035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9022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428378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2449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22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29802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48777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527129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9812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0822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44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79028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3E69D8-B908-4072-8F4C-9FB1A7EA58D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10342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39573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10626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91233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0240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5041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52125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6CF96FE-4BFD-4EB0-860E-F76DA2601899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8954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6143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743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044822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9953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92776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8699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7190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176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9620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32489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0538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17500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55C5F4-8241-4297-A607-2414451469E3}" type="datetimeFigureOut">
              <a:rPr lang="zh-CN" altLang="en-US" smtClean="0"/>
              <a:t>2021/9/28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1C163BE-6298-434B-9B1B-48173C57E4B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54336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20.png"/><Relationship Id="rId5" Type="http://schemas.openxmlformats.org/officeDocument/2006/relationships/image" Target="../media/image11.png"/><Relationship Id="rId10" Type="http://schemas.openxmlformats.org/officeDocument/2006/relationships/image" Target="../media/image19.png"/><Relationship Id="rId4" Type="http://schemas.openxmlformats.org/officeDocument/2006/relationships/image" Target="../media/image10.png"/><Relationship Id="rId9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3.png"/><Relationship Id="rId4" Type="http://schemas.openxmlformats.org/officeDocument/2006/relationships/image" Target="../media/image10.png"/><Relationship Id="rId9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28.png"/><Relationship Id="rId4" Type="http://schemas.openxmlformats.org/officeDocument/2006/relationships/image" Target="../media/image10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10" Type="http://schemas.openxmlformats.org/officeDocument/2006/relationships/image" Target="../media/image30.png"/><Relationship Id="rId4" Type="http://schemas.openxmlformats.org/officeDocument/2006/relationships/image" Target="../media/image10.png"/><Relationship Id="rId9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4.png"/><Relationship Id="rId12" Type="http://schemas.openxmlformats.org/officeDocument/2006/relationships/image" Target="../media/image3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11" Type="http://schemas.openxmlformats.org/officeDocument/2006/relationships/image" Target="../media/image8.png"/><Relationship Id="rId5" Type="http://schemas.openxmlformats.org/officeDocument/2006/relationships/image" Target="../media/image2.png"/><Relationship Id="rId10" Type="http://schemas.openxmlformats.org/officeDocument/2006/relationships/image" Target="../media/image7.png"/><Relationship Id="rId4" Type="http://schemas.openxmlformats.org/officeDocument/2006/relationships/notesSlide" Target="../notesSlides/notesSlide21.xml"/><Relationship Id="rId9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611662" y="910266"/>
            <a:ext cx="896867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altLang="zh-CN" sz="5400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Bài 8: Làm trang web bán hàng bằng Wordpress</a:t>
            </a:r>
            <a:endParaRPr lang="zh-CN" altLang="en-US" sz="5400" dirty="0">
              <a:solidFill>
                <a:schemeClr val="bg1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870388" y="2707841"/>
            <a:ext cx="8668014" cy="132343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r>
              <a:rPr lang="vi-VN" altLang="zh-CN" sz="20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Nhóm tín chỉ: 04</a:t>
            </a:r>
          </a:p>
          <a:p>
            <a:r>
              <a:rPr lang="vi-VN" altLang="zh-CN" sz="20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Sinh viên thực hiện: </a:t>
            </a:r>
          </a:p>
          <a:p>
            <a:r>
              <a:rPr lang="vi-VN" altLang="zh-CN" sz="20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                       	Nguyễn Thị Thu Hường               B18DCCN290</a:t>
            </a:r>
          </a:p>
          <a:p>
            <a:r>
              <a:rPr lang="vi-VN" altLang="zh-CN" sz="2000" b="1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                       		Phạm Văn Trường                        </a:t>
            </a:r>
            <a:r>
              <a:rPr lang="vi-VN" altLang="zh-CN" sz="2000" b="1" dirty="0" smtClean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B18DCCN68</a:t>
            </a:r>
            <a:r>
              <a:rPr lang="en-US" altLang="zh-CN" sz="2000" b="1" smtClean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0  </a:t>
            </a:r>
            <a:endParaRPr lang="vi-VN" altLang="zh-CN" sz="2000" b="1" dirty="0">
              <a:solidFill>
                <a:schemeClr val="bg1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2198678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drap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5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2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7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theme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93926" y="2366342"/>
            <a:ext cx="629438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Giao diện =&gt; Import/Export Menus và chọn giao diện muốn </a:t>
            </a:r>
            <a:r>
              <a:rPr lang="vi-VN" sz="2400" dirty="0" smtClean="0"/>
              <a:t>tải</a:t>
            </a:r>
            <a:endParaRPr lang="vi-VN" sz="2400" dirty="0"/>
          </a:p>
        </p:txBody>
      </p:sp>
      <p:pic>
        <p:nvPicPr>
          <p:cNvPr id="20" name="Content Placeholder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44961" y="2418108"/>
            <a:ext cx="2315256" cy="4164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94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>
        <p14:doors dir="vert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93925" y="2378142"/>
            <a:ext cx="10436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Ở mục thêm gói mở rộng nhập từ khóa plugin muốn cài đặt =&gt; click Cài đặt =&gt; Kích hoạt</a:t>
            </a:r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2: Cài Plugin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3748" y="3209139"/>
            <a:ext cx="8313563" cy="356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6078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prism isContent="1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70823" y="2694380"/>
            <a:ext cx="758470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Chỉnh sửa </a:t>
            </a:r>
            <a:r>
              <a:rPr lang="vi-VN" sz="2400" dirty="0" smtClean="0"/>
              <a:t>menu</a:t>
            </a: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vi-VN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Đặt và chỉnh sửa </a:t>
            </a:r>
            <a:r>
              <a:rPr lang="vi-VN" sz="2400" dirty="0" smtClean="0"/>
              <a:t>logo</a:t>
            </a:r>
            <a:endParaRPr lang="en-US" sz="2400" dirty="0" smtClean="0"/>
          </a:p>
          <a:p>
            <a:pPr marL="457200" indent="-457200">
              <a:buFont typeface="Wingdings" panose="05000000000000000000" pitchFamily="2" charset="2"/>
              <a:buChar char="q"/>
            </a:pPr>
            <a:endParaRPr lang="vi-VN" sz="2400" dirty="0"/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Việt hóa giao diện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endParaRPr lang="vi-VN" sz="2400" dirty="0"/>
          </a:p>
        </p:txBody>
      </p:sp>
      <p:sp>
        <p:nvSpPr>
          <p:cNvPr id="16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251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57145" y="2270407"/>
            <a:ext cx="758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/>
              <a:t>Chỉnh</a:t>
            </a:r>
            <a:r>
              <a:rPr lang="en-US" sz="2800" dirty="0"/>
              <a:t> </a:t>
            </a:r>
            <a:r>
              <a:rPr lang="en-US" sz="2800" dirty="0" err="1"/>
              <a:t>sửa</a:t>
            </a:r>
            <a:r>
              <a:rPr lang="en-US" sz="2800" dirty="0"/>
              <a:t> Menu</a:t>
            </a:r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133571" y="2828446"/>
            <a:ext cx="351083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Vào giao diện(Theme) =&gt; Chọn Menu</a:t>
            </a:r>
          </a:p>
          <a:p>
            <a:r>
              <a:rPr lang="vi-VN" sz="2400" dirty="0"/>
              <a:t>Thêm vào Menu và chọn cách hiển thị Menu =&gt; Click Lưu Menu</a:t>
            </a:r>
            <a:endParaRPr lang="en-US" sz="24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2918" y="2315018"/>
            <a:ext cx="6113929" cy="4406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7638152"/>
      </p:ext>
    </p:extLst>
  </p:cSld>
  <p:clrMapOvr>
    <a:masterClrMapping/>
  </p:clrMapOvr>
  <p:transition spd="slow" advClick="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66372" y="2939586"/>
            <a:ext cx="3088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Click vào Giao diện</a:t>
            </a:r>
            <a:endParaRPr lang="en-US" sz="2400" dirty="0"/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281666" y="2298291"/>
            <a:ext cx="1866900" cy="19621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66372" y="3446162"/>
            <a:ext cx="43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=&gt; Chọn Tùy biến (Tùy chỉnh) 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94930" y="1654208"/>
            <a:ext cx="3006612" cy="5027450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15116" y="1698819"/>
            <a:ext cx="3400425" cy="468630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94930" y="2096271"/>
            <a:ext cx="3429000" cy="3667125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66372" y="3952738"/>
            <a:ext cx="438374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Vào mục nhận dạng site =&gt; Ở đây xuất hiện logo bạn có thể thêm sửa hoặc xóa Logo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66372" y="5197978"/>
            <a:ext cx="4383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=&gt; Click Đăng(Public)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066372" y="2371455"/>
            <a:ext cx="42456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Đặt và chỉnh sửa Logo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54042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pageCurlDoubl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48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42748" y="2345675"/>
            <a:ext cx="758470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800" dirty="0"/>
              <a:t>Việt Hóa giao diện </a:t>
            </a:r>
            <a:endParaRPr lang="en-US" sz="2800" dirty="0"/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vi-VN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vi-VN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42748" y="2870351"/>
            <a:ext cx="100772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Vào Plugin trên thanh Sidebar =&gt; Click Cài mới(Add new)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 Nhập tên Plugin “My WP Translate” </a:t>
            </a:r>
          </a:p>
          <a:p>
            <a:pPr marL="457200" indent="-457200">
              <a:buFont typeface="Wingdings" panose="05000000000000000000" pitchFamily="2" charset="2"/>
              <a:buChar char="q"/>
            </a:pPr>
            <a:r>
              <a:rPr lang="vi-VN" sz="2400" dirty="0"/>
              <a:t>Click Cài đặt =&gt; Kích hoạt Plugin đó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33024" y="4535474"/>
            <a:ext cx="3604153" cy="1134809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163252" y="4178256"/>
            <a:ext cx="6814556" cy="2396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932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:blinds dir="vert"/>
      </p:transition>
    </mc:Choice>
    <mc:Fallback xmlns="">
      <p:transition spd="slow" advClick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1133571" y="2392579"/>
            <a:ext cx="7584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Vào mục Sản phẩm =&gt; Chọn Thêm mới </a:t>
            </a:r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1642" y="2462719"/>
            <a:ext cx="3314700" cy="1685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230412"/>
      </p:ext>
    </p:extLst>
  </p:cSld>
  <p:clrMapOvr>
    <a:masterClrMapping/>
  </p:clrMapOvr>
  <p:transition spd="slow" advClick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878077" y="2298291"/>
            <a:ext cx="509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Nhập tên và thông tin sản phẩm 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34399" y="2825427"/>
            <a:ext cx="7323201" cy="394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663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6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878077" y="2369664"/>
            <a:ext cx="50924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Chỉnh sửa dữ liệu cho sản phẩm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123536" y="3026376"/>
            <a:ext cx="6893988" cy="2764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72382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>
        <p14:flip dir="r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6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878077" y="2369664"/>
            <a:ext cx="895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Thêm ảnh sản phẩm: Click Thiết lập ảnh sản phẩm =&gt; Tải File</a:t>
            </a:r>
          </a:p>
          <a:p>
            <a:r>
              <a:rPr lang="vi-VN" sz="2400" dirty="0"/>
              <a:t>=&gt; Chọn tập tin để tải ảnh lên =&gt; Click thiết lập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8923" y="3572418"/>
            <a:ext cx="3562350" cy="2743200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7334" y="3278232"/>
            <a:ext cx="5261238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78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48214" y="15275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496" y="1116106"/>
            <a:ext cx="4578457" cy="466613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3724" y="5818079"/>
            <a:ext cx="2439742" cy="909548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55" y="4400531"/>
            <a:ext cx="2343136" cy="2030506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4463956"/>
            <a:ext cx="1048141" cy="1650548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5806194" y="1322154"/>
            <a:ext cx="748147" cy="748148"/>
            <a:chOff x="7531331" y="1259522"/>
            <a:chExt cx="748147" cy="748148"/>
          </a:xfrm>
        </p:grpSpPr>
        <p:sp>
          <p:nvSpPr>
            <p:cNvPr id="15" name="Freeform 10"/>
            <p:cNvSpPr>
              <a:spLocks/>
            </p:cNvSpPr>
            <p:nvPr/>
          </p:nvSpPr>
          <p:spPr bwMode="auto">
            <a:xfrm>
              <a:off x="7531331" y="125952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文本框 15"/>
            <p:cNvSpPr txBox="1"/>
            <p:nvPr/>
          </p:nvSpPr>
          <p:spPr>
            <a:xfrm>
              <a:off x="7631082" y="1292772"/>
              <a:ext cx="543739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5806194" y="2402890"/>
            <a:ext cx="748147" cy="748148"/>
            <a:chOff x="7531329" y="2452432"/>
            <a:chExt cx="748147" cy="748148"/>
          </a:xfrm>
        </p:grpSpPr>
        <p:sp>
          <p:nvSpPr>
            <p:cNvPr id="18" name="Freeform 10"/>
            <p:cNvSpPr>
              <a:spLocks/>
            </p:cNvSpPr>
            <p:nvPr/>
          </p:nvSpPr>
          <p:spPr bwMode="auto">
            <a:xfrm>
              <a:off x="7531329" y="2452432"/>
              <a:ext cx="748147" cy="748148"/>
            </a:xfrm>
            <a:custGeom>
              <a:avLst/>
              <a:gdLst>
                <a:gd name="T0" fmla="*/ 56 w 56"/>
                <a:gd name="T1" fmla="*/ 42 h 56"/>
                <a:gd name="T2" fmla="*/ 42 w 56"/>
                <a:gd name="T3" fmla="*/ 56 h 56"/>
                <a:gd name="T4" fmla="*/ 14 w 56"/>
                <a:gd name="T5" fmla="*/ 56 h 56"/>
                <a:gd name="T6" fmla="*/ 0 w 56"/>
                <a:gd name="T7" fmla="*/ 42 h 56"/>
                <a:gd name="T8" fmla="*/ 0 w 56"/>
                <a:gd name="T9" fmla="*/ 14 h 56"/>
                <a:gd name="T10" fmla="*/ 14 w 56"/>
                <a:gd name="T11" fmla="*/ 0 h 56"/>
                <a:gd name="T12" fmla="*/ 42 w 56"/>
                <a:gd name="T13" fmla="*/ 0 h 56"/>
                <a:gd name="T14" fmla="*/ 56 w 56"/>
                <a:gd name="T15" fmla="*/ 14 h 56"/>
                <a:gd name="T16" fmla="*/ 56 w 56"/>
                <a:gd name="T17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6" h="56">
                  <a:moveTo>
                    <a:pt x="56" y="42"/>
                  </a:moveTo>
                  <a:cubicBezTo>
                    <a:pt x="56" y="50"/>
                    <a:pt x="50" y="56"/>
                    <a:pt x="42" y="56"/>
                  </a:cubicBezTo>
                  <a:cubicBezTo>
                    <a:pt x="14" y="56"/>
                    <a:pt x="14" y="56"/>
                    <a:pt x="14" y="56"/>
                  </a:cubicBezTo>
                  <a:cubicBezTo>
                    <a:pt x="7" y="56"/>
                    <a:pt x="0" y="50"/>
                    <a:pt x="0" y="4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6"/>
                    <a:pt x="7" y="0"/>
                    <a:pt x="1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50" y="0"/>
                    <a:pt x="56" y="6"/>
                    <a:pt x="56" y="14"/>
                  </a:cubicBezTo>
                  <a:lnTo>
                    <a:pt x="56" y="42"/>
                  </a:lnTo>
                  <a:close/>
                </a:path>
              </a:pathLst>
            </a:custGeom>
            <a:solidFill>
              <a:srgbClr val="2A3D5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78182" y="2472563"/>
              <a:ext cx="64953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4000" b="1" dirty="0">
                  <a:solidFill>
                    <a:srgbClr val="F0F0F0"/>
                  </a:solidFill>
                  <a:latin typeface="Agency FB" panose="020B050302020202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rgbClr val="F0F0F0"/>
                </a:solidFill>
                <a:latin typeface="Agency FB" panose="020B0503020202020204" pitchFamily="34" charset="0"/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6653061" y="1447533"/>
            <a:ext cx="211468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Giới</a:t>
            </a:r>
            <a:r>
              <a:rPr lang="en-US" altLang="zh-CN" sz="32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thiệu</a:t>
            </a:r>
            <a:endParaRPr lang="zh-CN" altLang="en-US" sz="3200" b="1" dirty="0">
              <a:solidFill>
                <a:srgbClr val="2A3D52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6601194" y="2203864"/>
            <a:ext cx="499813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</a:t>
            </a:r>
            <a:r>
              <a:rPr lang="en-US" altLang="zh-CN" sz="32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trang</a:t>
            </a:r>
            <a:r>
              <a:rPr lang="en-US" altLang="zh-CN" sz="32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web </a:t>
            </a:r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bán</a:t>
            </a:r>
            <a:r>
              <a:rPr lang="en-US" altLang="zh-CN" sz="32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hàng</a:t>
            </a:r>
            <a:r>
              <a:rPr lang="en-US" altLang="zh-CN" sz="32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32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bằng</a:t>
            </a:r>
            <a:r>
              <a:rPr lang="en-US" altLang="zh-CN" sz="32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3200" b="1" dirty="0" err="1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Wordpress</a:t>
            </a:r>
            <a:endParaRPr lang="zh-CN" altLang="en-US" sz="3200" b="1" dirty="0">
              <a:solidFill>
                <a:srgbClr val="2A3D52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1513654" y="2735721"/>
            <a:ext cx="313397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4400" dirty="0" err="1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Nội</a:t>
            </a:r>
            <a:r>
              <a:rPr lang="en-US" altLang="zh-CN" sz="4400" dirty="0" smtClean="0">
                <a:solidFill>
                  <a:schemeClr val="bg1"/>
                </a:solidFill>
                <a:latin typeface="华文细黑" panose="02010600040101010101" pitchFamily="2" charset="-122"/>
                <a:ea typeface="华文细黑" panose="02010600040101010101" pitchFamily="2" charset="-122"/>
              </a:rPr>
              <a:t> dung</a:t>
            </a:r>
            <a:endParaRPr lang="zh-CN" altLang="en-US" sz="4400" dirty="0">
              <a:solidFill>
                <a:schemeClr val="bg1"/>
              </a:solidFill>
              <a:latin typeface="华文细黑" panose="02010600040101010101" pitchFamily="2" charset="-122"/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052001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>
        <p15:prstTrans prst="airplane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45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" accel="100000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2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500"/>
                            </p:stCondLst>
                            <p:childTnLst>
                              <p:par>
                                <p:cTn id="54" presetID="3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45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" accel="100000" fill="hold">
                                          <p:stCondLst>
                                            <p:cond delay="45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6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7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vi-VN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 </a:t>
            </a:r>
            <a:r>
              <a:rPr lang="en-US" sz="40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r>
              <a:rPr lang="vi-VN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Đăng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sản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phẩm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878077" y="2369664"/>
            <a:ext cx="895172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q"/>
            </a:pPr>
            <a:r>
              <a:rPr lang="vi-VN" sz="2400" dirty="0"/>
              <a:t>Chọn danh mục cho sản phẩm đó =&gt; Tick vào ô phù hợp </a:t>
            </a:r>
          </a:p>
          <a:p>
            <a:pPr marL="342900" indent="-342900">
              <a:buFont typeface="Wingdings" panose="05000000000000000000" pitchFamily="2" charset="2"/>
              <a:buChar char="q"/>
            </a:pPr>
            <a:r>
              <a:rPr lang="vi-VN" sz="2400" dirty="0"/>
              <a:t>Sau khi đã hoàn tất Click Đăng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48530" y="2369423"/>
            <a:ext cx="2968657" cy="3478072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40900" y="2812056"/>
            <a:ext cx="3253334" cy="357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219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>
        <p14:prism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7907" y="525410"/>
            <a:ext cx="9670311" cy="4113049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6916" y="5152065"/>
            <a:ext cx="886349" cy="139449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9120" y="3091719"/>
            <a:ext cx="7253776" cy="364284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627" y="5093225"/>
            <a:ext cx="3898381" cy="1453336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955" y="4609424"/>
            <a:ext cx="1491672" cy="131734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943" y="4457343"/>
            <a:ext cx="1048141" cy="1650548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989" y="4185117"/>
            <a:ext cx="2901048" cy="2513979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578512" y="1723946"/>
            <a:ext cx="7109099" cy="9130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333" dirty="0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THANK YOU!</a:t>
            </a:r>
            <a:endParaRPr lang="zh-CN" altLang="en-US" sz="5333" dirty="0">
              <a:solidFill>
                <a:schemeClr val="bg1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pic>
        <p:nvPicPr>
          <p:cNvPr id="20" name="Armik-Red Rose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6567917" y="-1575705"/>
            <a:ext cx="812800" cy="81280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350367" y="2679538"/>
            <a:ext cx="5926213" cy="40011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× × ×</a:t>
            </a:r>
            <a:r>
              <a:rPr lang="vi-VN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2000" b="1">
                <a:solidFill>
                  <a:schemeClr val="bg1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2341697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spd="slow" advClick="0" advTm="0">
        <p15:prstTrans prst="drap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750"/>
                            </p:stCondLst>
                            <p:childTnLst>
                              <p:par>
                                <p:cTn id="4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">
                <p:cTn id="4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</p:childTnLst>
        </p:cTn>
      </p:par>
    </p:tnLst>
    <p:bldLst>
      <p:bldP spid="11" grpId="0"/>
      <p:bldP spid="1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01" y="3698502"/>
            <a:ext cx="4601523" cy="171547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9323" y="2764896"/>
            <a:ext cx="6527663" cy="2776394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905360" y="2019198"/>
            <a:ext cx="1218603" cy="18620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01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5084368" y="3660650"/>
            <a:ext cx="6417572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800" b="1" dirty="0" err="1" smtClean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Giới</a:t>
            </a:r>
            <a:r>
              <a:rPr lang="en-US" altLang="zh-CN" sz="5800" b="1" dirty="0" smtClean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5800" b="1" dirty="0" err="1" smtClean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thiệu</a:t>
            </a:r>
            <a:endParaRPr lang="en-US" altLang="zh-CN" sz="5800" b="1" dirty="0">
              <a:solidFill>
                <a:srgbClr val="F8F8F8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1355212"/>
      </p:ext>
    </p:extLst>
  </p:cSld>
  <p:clrMapOvr>
    <a:masterClrMapping/>
  </p:clrMapOvr>
  <p:transition spd="slow" advClick="0">
    <p:blinds dir="vert"/>
    <p:sndAc>
      <p:endSnd/>
    </p:sndAc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5112434" y="176582"/>
            <a:ext cx="2844048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vi-VN" altLang="zh-CN" sz="44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Giới </a:t>
            </a:r>
            <a:r>
              <a:rPr lang="vi-VN" altLang="zh-CN" sz="4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thiệu</a:t>
            </a:r>
            <a:endParaRPr lang="zh-CN" altLang="en-US" sz="4400" b="1" dirty="0">
              <a:solidFill>
                <a:srgbClr val="2A3D52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15" name="Oval 6"/>
          <p:cNvSpPr>
            <a:spLocks noChangeArrowheads="1"/>
          </p:cNvSpPr>
          <p:nvPr/>
        </p:nvSpPr>
        <p:spPr bwMode="auto">
          <a:xfrm flipH="1">
            <a:off x="1595779" y="2041690"/>
            <a:ext cx="4256012" cy="4254425"/>
          </a:xfrm>
          <a:prstGeom prst="ellipse">
            <a:avLst/>
          </a:prstGeom>
          <a:noFill/>
          <a:ln w="11" cap="flat">
            <a:solidFill>
              <a:schemeClr val="accent3"/>
            </a:solidFill>
            <a:prstDash val="dash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Helvetica" panose="020B0604020202030204" pitchFamily="34" charset="0"/>
            </a:endParaRPr>
          </a:p>
        </p:txBody>
      </p:sp>
      <p:sp>
        <p:nvSpPr>
          <p:cNvPr id="17" name="Line 17"/>
          <p:cNvSpPr>
            <a:spLocks noChangeShapeType="1"/>
          </p:cNvSpPr>
          <p:nvPr/>
        </p:nvSpPr>
        <p:spPr bwMode="auto">
          <a:xfrm flipH="1" flipV="1">
            <a:off x="3238138" y="4656741"/>
            <a:ext cx="1709708" cy="404204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Helvetica" panose="020B0604020202030204" pitchFamily="34" charset="0"/>
            </a:endParaRPr>
          </a:p>
        </p:txBody>
      </p:sp>
      <p:sp>
        <p:nvSpPr>
          <p:cNvPr id="18" name="Line 18"/>
          <p:cNvSpPr>
            <a:spLocks noChangeShapeType="1"/>
          </p:cNvSpPr>
          <p:nvPr/>
        </p:nvSpPr>
        <p:spPr bwMode="auto">
          <a:xfrm flipH="1">
            <a:off x="3302766" y="3207684"/>
            <a:ext cx="1645080" cy="482671"/>
          </a:xfrm>
          <a:prstGeom prst="line">
            <a:avLst/>
          </a:prstGeom>
          <a:noFill/>
          <a:ln w="19050" cap="flat">
            <a:solidFill>
              <a:srgbClr val="4F4D63"/>
            </a:solidFill>
            <a:prstDash val="solid"/>
            <a:miter lim="800000"/>
            <a:headEnd type="triangle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Helvetica" panose="020B0604020202030204" pitchFamily="34" charset="0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 flipH="1">
            <a:off x="4999524" y="2522184"/>
            <a:ext cx="1037820" cy="1037820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Helvetica" panose="020B0604020202030204" pitchFamily="34" charset="0"/>
            </a:endParaRPr>
          </a:p>
        </p:txBody>
      </p:sp>
      <p:sp>
        <p:nvSpPr>
          <p:cNvPr id="23" name="Oval 11"/>
          <p:cNvSpPr>
            <a:spLocks noChangeArrowheads="1"/>
          </p:cNvSpPr>
          <p:nvPr/>
        </p:nvSpPr>
        <p:spPr bwMode="auto">
          <a:xfrm flipH="1">
            <a:off x="4935866" y="4786070"/>
            <a:ext cx="1037820" cy="1039406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solidFill>
                <a:srgbClr val="F8F8F8"/>
              </a:solidFill>
              <a:latin typeface="Helvetica" panose="020B0604020202030204" pitchFamily="34" charset="0"/>
            </a:endParaRPr>
          </a:p>
        </p:txBody>
      </p:sp>
      <p:sp>
        <p:nvSpPr>
          <p:cNvPr id="25" name="Oval 8"/>
          <p:cNvSpPr>
            <a:spLocks noChangeArrowheads="1"/>
          </p:cNvSpPr>
          <p:nvPr/>
        </p:nvSpPr>
        <p:spPr bwMode="auto">
          <a:xfrm flipH="1">
            <a:off x="568573" y="2715149"/>
            <a:ext cx="2729413" cy="2729411"/>
          </a:xfrm>
          <a:prstGeom prst="ellipse">
            <a:avLst/>
          </a:prstGeom>
          <a:solidFill>
            <a:srgbClr val="2A3D52">
              <a:alpha val="30000"/>
            </a:srgbClr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Helvetica" panose="020B0604020202030204" pitchFamily="34" charset="0"/>
            </a:endParaRPr>
          </a:p>
        </p:txBody>
      </p:sp>
      <p:sp>
        <p:nvSpPr>
          <p:cNvPr id="26" name="Oval 9"/>
          <p:cNvSpPr>
            <a:spLocks noChangeArrowheads="1"/>
          </p:cNvSpPr>
          <p:nvPr/>
        </p:nvSpPr>
        <p:spPr bwMode="auto">
          <a:xfrm flipH="1">
            <a:off x="767502" y="2926167"/>
            <a:ext cx="2298530" cy="2300327"/>
          </a:xfrm>
          <a:prstGeom prst="ellipse">
            <a:avLst/>
          </a:prstGeom>
          <a:solidFill>
            <a:srgbClr val="2A3D52"/>
          </a:solidFill>
          <a:ln>
            <a:noFill/>
          </a:ln>
        </p:spPr>
        <p:txBody>
          <a:bodyPr vert="horz" wrap="square" lIns="91404" tIns="45702" rIns="91404" bIns="45702" numCol="1" anchor="t" anchorCtr="0" compatLnSpc="1">
            <a:prstTxWarp prst="textNoShape">
              <a:avLst/>
            </a:prstTxWarp>
          </a:bodyPr>
          <a:lstStyle/>
          <a:p>
            <a:endParaRPr lang="zh-CN" altLang="en-US" sz="1799">
              <a:latin typeface="Helvetica" panose="020B0604020202030204" pitchFamily="34" charset="0"/>
            </a:endParaRPr>
          </a:p>
        </p:txBody>
      </p:sp>
      <p:sp>
        <p:nvSpPr>
          <p:cNvPr id="37" name="TextBox 21"/>
          <p:cNvSpPr txBox="1"/>
          <p:nvPr/>
        </p:nvSpPr>
        <p:spPr>
          <a:xfrm>
            <a:off x="5985092" y="5061469"/>
            <a:ext cx="539164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39" name="TextBox 23"/>
          <p:cNvSpPr txBox="1"/>
          <p:nvPr/>
        </p:nvSpPr>
        <p:spPr>
          <a:xfrm>
            <a:off x="746310" y="3741827"/>
            <a:ext cx="24918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Giới</a:t>
            </a:r>
            <a:r>
              <a:rPr lang="en-US" altLang="zh-CN" sz="3600" b="1" dirty="0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3600" b="1" dirty="0" err="1" smtClean="0">
                <a:solidFill>
                  <a:schemeClr val="bg1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thiệu</a:t>
            </a:r>
            <a:endParaRPr lang="zh-CN" altLang="en-US" sz="3600" b="1" dirty="0">
              <a:solidFill>
                <a:schemeClr val="bg1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TextBox 11">
            <a:extLst>
              <a:ext uri="{FF2B5EF4-FFF2-40B4-BE49-F238E27FC236}">
                <a16:creationId xmlns:a16="http://schemas.microsoft.com/office/drawing/2014/main" id="{A3A2B3A8-9B95-43A4-A7F6-BB85FDE2336F}"/>
              </a:ext>
            </a:extLst>
          </p:cNvPr>
          <p:cNvSpPr txBox="1"/>
          <p:nvPr/>
        </p:nvSpPr>
        <p:spPr>
          <a:xfrm flipH="1">
            <a:off x="5112434" y="2524111"/>
            <a:ext cx="81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8F8F8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1</a:t>
            </a:r>
            <a:endParaRPr lang="zh-CN" altLang="en-US" sz="6000" b="1" dirty="0">
              <a:solidFill>
                <a:srgbClr val="F8F8F8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TextBox 11">
            <a:extLst>
              <a:ext uri="{FF2B5EF4-FFF2-40B4-BE49-F238E27FC236}">
                <a16:creationId xmlns:a16="http://schemas.microsoft.com/office/drawing/2014/main" id="{EB72386B-4CC2-437E-9E5C-CE0BB91C9EBF}"/>
              </a:ext>
            </a:extLst>
          </p:cNvPr>
          <p:cNvSpPr txBox="1"/>
          <p:nvPr/>
        </p:nvSpPr>
        <p:spPr>
          <a:xfrm flipH="1">
            <a:off x="5063081" y="4765840"/>
            <a:ext cx="812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000" b="1" dirty="0">
                <a:solidFill>
                  <a:srgbClr val="F8F8F8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2</a:t>
            </a:r>
            <a:endParaRPr lang="zh-CN" altLang="en-US" sz="6000" b="1" dirty="0">
              <a:solidFill>
                <a:srgbClr val="F8F8F8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2" name="TextBox 22">
            <a:extLst>
              <a:ext uri="{FF2B5EF4-FFF2-40B4-BE49-F238E27FC236}">
                <a16:creationId xmlns:a16="http://schemas.microsoft.com/office/drawing/2014/main" id="{7DDAFCE8-A7EC-42E0-AED0-418F9FEB3BC4}"/>
              </a:ext>
            </a:extLst>
          </p:cNvPr>
          <p:cNvSpPr txBox="1"/>
          <p:nvPr/>
        </p:nvSpPr>
        <p:spPr>
          <a:xfrm>
            <a:off x="6037344" y="2803179"/>
            <a:ext cx="551915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buNone/>
            </a:pPr>
            <a:r>
              <a:rPr lang="vi-VN" altLang="zh-CN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Trang web bán hàng online là gì?</a:t>
            </a:r>
          </a:p>
        </p:txBody>
      </p:sp>
    </p:spTree>
    <p:extLst>
      <p:ext uri="{BB962C8B-B14F-4D97-AF65-F5344CB8AC3E}">
        <p14:creationId xmlns:p14="http://schemas.microsoft.com/office/powerpoint/2010/main" val="333342282"/>
      </p:ext>
    </p:extLst>
  </p:cSld>
  <p:clrMapOvr>
    <a:masterClrMapping/>
  </p:clrMapOvr>
  <p:transition spd="slow" advClick="0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7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50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  <p:bldP spid="18" grpId="0" animBg="1"/>
      <p:bldP spid="21" grpId="0" animBg="1"/>
      <p:bldP spid="23" grpId="0" animBg="1"/>
      <p:bldP spid="25" grpId="0" animBg="1"/>
      <p:bldP spid="26" grpId="0" animBg="1"/>
      <p:bldP spid="37" grpId="0"/>
      <p:bldP spid="39" grpId="0"/>
      <p:bldP spid="32" grpId="0"/>
      <p:bldP spid="33" grpId="0"/>
      <p:bldP spid="4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5" name="文本框 13"/>
          <p:cNvSpPr txBox="1"/>
          <p:nvPr/>
        </p:nvSpPr>
        <p:spPr>
          <a:xfrm>
            <a:off x="5112434" y="176582"/>
            <a:ext cx="2844048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vi-VN" altLang="zh-CN" sz="44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Giới </a:t>
            </a:r>
            <a:r>
              <a:rPr lang="vi-VN" altLang="zh-CN" sz="4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thiệu</a:t>
            </a:r>
            <a:endParaRPr lang="zh-CN" altLang="en-US" sz="4400" b="1" dirty="0">
              <a:solidFill>
                <a:srgbClr val="2A3D52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18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online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Content Placeholder 2"/>
          <p:cNvSpPr txBox="1">
            <a:spLocks/>
          </p:cNvSpPr>
          <p:nvPr/>
        </p:nvSpPr>
        <p:spPr>
          <a:xfrm>
            <a:off x="882860" y="2694380"/>
            <a:ext cx="10426279" cy="388077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website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trưng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diễn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trực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tuyến</a:t>
            </a:r>
            <a:endParaRPr 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Font typeface="Wingdings" panose="05000000000000000000" pitchFamily="2" charset="2"/>
              <a:buChar char="q"/>
            </a:pP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đích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Phục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quy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trình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mua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hóa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hay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cung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cấp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dịch</a:t>
            </a:r>
            <a:r>
              <a:rPr 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8182077"/>
      </p:ext>
    </p:extLst>
  </p:cSld>
  <p:clrMapOvr>
    <a:masterClrMapping/>
  </p:clrMapOvr>
  <p:transition spd="slow" advClick="0">
    <p:pull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528B3DA-A5B9-457A-ACBD-97E40FB20958}"/>
              </a:ext>
            </a:extLst>
          </p:cNvPr>
          <p:cNvSpPr txBox="1"/>
          <p:nvPr/>
        </p:nvSpPr>
        <p:spPr>
          <a:xfrm>
            <a:off x="886557" y="2694380"/>
            <a:ext cx="644657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Thu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hút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khách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Đẩy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mạnh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mọi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nơi</a:t>
            </a:r>
            <a:endParaRPr lang="en-US" sz="28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0" indent="-457200">
              <a:buFont typeface="Wingdings" panose="05000000000000000000" pitchFamily="2" charset="2"/>
              <a:buChar char="q"/>
            </a:pP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Giảm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chi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phí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kinh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doanh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文本框 13"/>
          <p:cNvSpPr txBox="1"/>
          <p:nvPr/>
        </p:nvSpPr>
        <p:spPr>
          <a:xfrm>
            <a:off x="5112434" y="176582"/>
            <a:ext cx="2844048" cy="76944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vi-VN" altLang="zh-CN" sz="44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Giới </a:t>
            </a:r>
            <a:r>
              <a:rPr lang="vi-VN" altLang="zh-CN" sz="4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thiệu</a:t>
            </a:r>
            <a:endParaRPr lang="zh-CN" altLang="en-US" sz="4400" b="1" dirty="0">
              <a:solidFill>
                <a:srgbClr val="2A3D52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Tại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sao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web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bán</a:t>
            </a:r>
            <a:r>
              <a:rPr lang="en-US" sz="40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hàng</a:t>
            </a:r>
            <a:endParaRPr lang="en-US" sz="40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7801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>
        <p14:gallery dir="l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3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4" y="3698502"/>
            <a:ext cx="4379073" cy="1632540"/>
          </a:xfrm>
          <a:prstGeom prst="rect">
            <a:avLst/>
          </a:prstGeom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2602" y="2521131"/>
            <a:ext cx="7969398" cy="2892840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1487820" y="2003098"/>
            <a:ext cx="200043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2A3D52"/>
                </a:solidFill>
                <a:latin typeface="Agency FB" panose="020B0503020202020204" pitchFamily="34" charset="0"/>
                <a:ea typeface="微软雅黑" panose="020B0503020204020204" pitchFamily="34" charset="-122"/>
              </a:rPr>
              <a:t>02</a:t>
            </a:r>
            <a:endParaRPr lang="zh-CN" altLang="en-US" sz="11500" b="1" dirty="0">
              <a:solidFill>
                <a:srgbClr val="2A3D52"/>
              </a:solidFill>
              <a:latin typeface="Agency FB" panose="020B0503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4474752" y="3082599"/>
            <a:ext cx="7437917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</a:t>
            </a:r>
            <a:r>
              <a:rPr lang="en-US" altLang="zh-CN" sz="5400" b="1" dirty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trang</a:t>
            </a:r>
            <a:r>
              <a:rPr lang="en-US" altLang="zh-CN" sz="5400" b="1" dirty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web </a:t>
            </a:r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bán</a:t>
            </a:r>
            <a:r>
              <a:rPr lang="en-US" altLang="zh-CN" sz="5400" b="1" dirty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hàng</a:t>
            </a:r>
            <a:r>
              <a:rPr lang="en-US" altLang="zh-CN" sz="5400" b="1" dirty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bằng</a:t>
            </a:r>
            <a:r>
              <a:rPr lang="en-US" altLang="zh-CN" sz="5400" b="1" dirty="0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 </a:t>
            </a:r>
            <a:r>
              <a:rPr lang="en-US" altLang="zh-CN" sz="5400" b="1" dirty="0" err="1">
                <a:solidFill>
                  <a:srgbClr val="F8F8F8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Wordpress</a:t>
            </a:r>
            <a:endParaRPr lang="en-US" altLang="zh-CN" sz="5400" b="1" dirty="0">
              <a:solidFill>
                <a:srgbClr val="F8F8F8"/>
              </a:solidFill>
              <a:latin typeface="Helvetica" panose="020B0604020202030204" pitchFamily="34" charset="0"/>
              <a:ea typeface="幼圆" panose="020105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82713148"/>
      </p:ext>
    </p:extLst>
  </p:cSld>
  <p:clrMapOvr>
    <a:masterClrMapping/>
  </p:clrMapOvr>
  <p:transition spd="slow" advClick="0">
    <p:blinds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3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4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  <p:bldP spid="3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grpSp>
        <p:nvGrpSpPr>
          <p:cNvPr id="17" name="组合 16"/>
          <p:cNvGrpSpPr/>
          <p:nvPr/>
        </p:nvGrpSpPr>
        <p:grpSpPr>
          <a:xfrm>
            <a:off x="3621029" y="2810354"/>
            <a:ext cx="4681538" cy="1276350"/>
            <a:chOff x="4016376" y="2663825"/>
            <a:chExt cx="4681538" cy="1276350"/>
          </a:xfrm>
          <a:solidFill>
            <a:srgbClr val="2A3D52"/>
          </a:solidFill>
        </p:grpSpPr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4178301" y="2728913"/>
              <a:ext cx="4519613" cy="1211262"/>
            </a:xfrm>
            <a:custGeom>
              <a:avLst/>
              <a:gdLst>
                <a:gd name="T0" fmla="*/ 137 w 140"/>
                <a:gd name="T1" fmla="*/ 37 h 37"/>
                <a:gd name="T2" fmla="*/ 29 w 140"/>
                <a:gd name="T3" fmla="*/ 37 h 37"/>
                <a:gd name="T4" fmla="*/ 13 w 140"/>
                <a:gd name="T5" fmla="*/ 27 h 37"/>
                <a:gd name="T6" fmla="*/ 1 w 140"/>
                <a:gd name="T7" fmla="*/ 5 h 37"/>
                <a:gd name="T8" fmla="*/ 2 w 140"/>
                <a:gd name="T9" fmla="*/ 0 h 37"/>
                <a:gd name="T10" fmla="*/ 7 w 140"/>
                <a:gd name="T11" fmla="*/ 2 h 37"/>
                <a:gd name="T12" fmla="*/ 19 w 140"/>
                <a:gd name="T13" fmla="*/ 24 h 37"/>
                <a:gd name="T14" fmla="*/ 29 w 140"/>
                <a:gd name="T15" fmla="*/ 30 h 37"/>
                <a:gd name="T16" fmla="*/ 137 w 140"/>
                <a:gd name="T17" fmla="*/ 30 h 37"/>
                <a:gd name="T18" fmla="*/ 140 w 140"/>
                <a:gd name="T19" fmla="*/ 33 h 37"/>
                <a:gd name="T20" fmla="*/ 137 w 140"/>
                <a:gd name="T21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0" h="37">
                  <a:moveTo>
                    <a:pt x="137" y="37"/>
                  </a:moveTo>
                  <a:cubicBezTo>
                    <a:pt x="29" y="37"/>
                    <a:pt x="29" y="37"/>
                    <a:pt x="29" y="37"/>
                  </a:cubicBezTo>
                  <a:cubicBezTo>
                    <a:pt x="22" y="37"/>
                    <a:pt x="16" y="33"/>
                    <a:pt x="13" y="27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1" y="1"/>
                    <a:pt x="2" y="0"/>
                  </a:cubicBezTo>
                  <a:cubicBezTo>
                    <a:pt x="4" y="0"/>
                    <a:pt x="6" y="0"/>
                    <a:pt x="7" y="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1" y="28"/>
                    <a:pt x="25" y="30"/>
                    <a:pt x="29" y="30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9" y="30"/>
                    <a:pt x="140" y="32"/>
                    <a:pt x="140" y="33"/>
                  </a:cubicBezTo>
                  <a:cubicBezTo>
                    <a:pt x="140" y="35"/>
                    <a:pt x="139" y="37"/>
                    <a:pt x="137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4016376" y="2663825"/>
              <a:ext cx="839788" cy="654050"/>
            </a:xfrm>
            <a:custGeom>
              <a:avLst/>
              <a:gdLst>
                <a:gd name="T0" fmla="*/ 3 w 26"/>
                <a:gd name="T1" fmla="*/ 20 h 20"/>
                <a:gd name="T2" fmla="*/ 2 w 26"/>
                <a:gd name="T3" fmla="*/ 20 h 20"/>
                <a:gd name="T4" fmla="*/ 1 w 26"/>
                <a:gd name="T5" fmla="*/ 16 h 20"/>
                <a:gd name="T6" fmla="*/ 6 w 26"/>
                <a:gd name="T7" fmla="*/ 2 h 20"/>
                <a:gd name="T8" fmla="*/ 10 w 26"/>
                <a:gd name="T9" fmla="*/ 0 h 20"/>
                <a:gd name="T10" fmla="*/ 24 w 26"/>
                <a:gd name="T11" fmla="*/ 5 h 20"/>
                <a:gd name="T12" fmla="*/ 25 w 26"/>
                <a:gd name="T13" fmla="*/ 9 h 20"/>
                <a:gd name="T14" fmla="*/ 22 w 26"/>
                <a:gd name="T15" fmla="*/ 11 h 20"/>
                <a:gd name="T16" fmla="*/ 10 w 26"/>
                <a:gd name="T17" fmla="*/ 7 h 20"/>
                <a:gd name="T18" fmla="*/ 6 w 26"/>
                <a:gd name="T19" fmla="*/ 18 h 20"/>
                <a:gd name="T20" fmla="*/ 3 w 26"/>
                <a:gd name="T21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6" h="20">
                  <a:moveTo>
                    <a:pt x="3" y="20"/>
                  </a:moveTo>
                  <a:cubicBezTo>
                    <a:pt x="3" y="20"/>
                    <a:pt x="3" y="20"/>
                    <a:pt x="2" y="20"/>
                  </a:cubicBezTo>
                  <a:cubicBezTo>
                    <a:pt x="1" y="19"/>
                    <a:pt x="0" y="18"/>
                    <a:pt x="1" y="16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8" y="0"/>
                    <a:pt x="10" y="0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5" y="6"/>
                    <a:pt x="26" y="8"/>
                    <a:pt x="25" y="9"/>
                  </a:cubicBezTo>
                  <a:cubicBezTo>
                    <a:pt x="25" y="11"/>
                    <a:pt x="23" y="12"/>
                    <a:pt x="22" y="11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9"/>
                    <a:pt x="5" y="20"/>
                    <a:pt x="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5566114" y="2351567"/>
            <a:ext cx="3227388" cy="1735137"/>
            <a:chOff x="5534026" y="2205038"/>
            <a:chExt cx="3227388" cy="1735137"/>
          </a:xfrm>
          <a:solidFill>
            <a:srgbClr val="2A3D52"/>
          </a:solidFill>
        </p:grpSpPr>
        <p:sp>
          <p:nvSpPr>
            <p:cNvPr id="21" name="Freeform 9"/>
            <p:cNvSpPr>
              <a:spLocks/>
            </p:cNvSpPr>
            <p:nvPr/>
          </p:nvSpPr>
          <p:spPr bwMode="auto">
            <a:xfrm>
              <a:off x="5695951" y="2271713"/>
              <a:ext cx="3065463" cy="1668462"/>
            </a:xfrm>
            <a:custGeom>
              <a:avLst/>
              <a:gdLst>
                <a:gd name="T0" fmla="*/ 92 w 95"/>
                <a:gd name="T1" fmla="*/ 51 h 51"/>
                <a:gd name="T2" fmla="*/ 36 w 95"/>
                <a:gd name="T3" fmla="*/ 51 h 51"/>
                <a:gd name="T4" fmla="*/ 20 w 95"/>
                <a:gd name="T5" fmla="*/ 41 h 51"/>
                <a:gd name="T6" fmla="*/ 1 w 95"/>
                <a:gd name="T7" fmla="*/ 6 h 51"/>
                <a:gd name="T8" fmla="*/ 2 w 95"/>
                <a:gd name="T9" fmla="*/ 1 h 51"/>
                <a:gd name="T10" fmla="*/ 7 w 95"/>
                <a:gd name="T11" fmla="*/ 3 h 51"/>
                <a:gd name="T12" fmla="*/ 26 w 95"/>
                <a:gd name="T13" fmla="*/ 38 h 51"/>
                <a:gd name="T14" fmla="*/ 36 w 95"/>
                <a:gd name="T15" fmla="*/ 44 h 51"/>
                <a:gd name="T16" fmla="*/ 92 w 95"/>
                <a:gd name="T17" fmla="*/ 44 h 51"/>
                <a:gd name="T18" fmla="*/ 95 w 95"/>
                <a:gd name="T19" fmla="*/ 47 h 51"/>
                <a:gd name="T20" fmla="*/ 92 w 9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51">
                  <a:moveTo>
                    <a:pt x="92" y="51"/>
                  </a:moveTo>
                  <a:cubicBezTo>
                    <a:pt x="36" y="51"/>
                    <a:pt x="36" y="51"/>
                    <a:pt x="36" y="51"/>
                  </a:cubicBezTo>
                  <a:cubicBezTo>
                    <a:pt x="29" y="51"/>
                    <a:pt x="23" y="47"/>
                    <a:pt x="20" y="41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0" y="4"/>
                    <a:pt x="0" y="2"/>
                    <a:pt x="2" y="1"/>
                  </a:cubicBezTo>
                  <a:cubicBezTo>
                    <a:pt x="4" y="0"/>
                    <a:pt x="6" y="1"/>
                    <a:pt x="7" y="3"/>
                  </a:cubicBezTo>
                  <a:cubicBezTo>
                    <a:pt x="26" y="38"/>
                    <a:pt x="26" y="38"/>
                    <a:pt x="26" y="38"/>
                  </a:cubicBezTo>
                  <a:cubicBezTo>
                    <a:pt x="28" y="42"/>
                    <a:pt x="32" y="44"/>
                    <a:pt x="36" y="44"/>
                  </a:cubicBezTo>
                  <a:cubicBezTo>
                    <a:pt x="92" y="44"/>
                    <a:pt x="92" y="44"/>
                    <a:pt x="92" y="44"/>
                  </a:cubicBezTo>
                  <a:cubicBezTo>
                    <a:pt x="94" y="44"/>
                    <a:pt x="95" y="46"/>
                    <a:pt x="95" y="47"/>
                  </a:cubicBezTo>
                  <a:cubicBezTo>
                    <a:pt x="95" y="49"/>
                    <a:pt x="94" y="51"/>
                    <a:pt x="92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22" name="Freeform 10"/>
            <p:cNvSpPr>
              <a:spLocks/>
            </p:cNvSpPr>
            <p:nvPr/>
          </p:nvSpPr>
          <p:spPr bwMode="auto">
            <a:xfrm>
              <a:off x="5534026" y="2205038"/>
              <a:ext cx="806450" cy="687387"/>
            </a:xfrm>
            <a:custGeom>
              <a:avLst/>
              <a:gdLst>
                <a:gd name="T0" fmla="*/ 3 w 25"/>
                <a:gd name="T1" fmla="*/ 21 h 21"/>
                <a:gd name="T2" fmla="*/ 2 w 25"/>
                <a:gd name="T3" fmla="*/ 21 h 21"/>
                <a:gd name="T4" fmla="*/ 0 w 25"/>
                <a:gd name="T5" fmla="*/ 17 h 21"/>
                <a:gd name="T6" fmla="*/ 5 w 25"/>
                <a:gd name="T7" fmla="*/ 3 h 21"/>
                <a:gd name="T8" fmla="*/ 9 w 25"/>
                <a:gd name="T9" fmla="*/ 1 h 21"/>
                <a:gd name="T10" fmla="*/ 23 w 25"/>
                <a:gd name="T11" fmla="*/ 6 h 21"/>
                <a:gd name="T12" fmla="*/ 25 w 25"/>
                <a:gd name="T13" fmla="*/ 10 h 21"/>
                <a:gd name="T14" fmla="*/ 21 w 25"/>
                <a:gd name="T15" fmla="*/ 12 h 21"/>
                <a:gd name="T16" fmla="*/ 10 w 25"/>
                <a:gd name="T17" fmla="*/ 8 h 21"/>
                <a:gd name="T18" fmla="*/ 6 w 25"/>
                <a:gd name="T19" fmla="*/ 19 h 21"/>
                <a:gd name="T20" fmla="*/ 3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3" y="21"/>
                  </a:moveTo>
                  <a:cubicBezTo>
                    <a:pt x="3" y="21"/>
                    <a:pt x="2" y="21"/>
                    <a:pt x="2" y="21"/>
                  </a:cubicBezTo>
                  <a:cubicBezTo>
                    <a:pt x="0" y="20"/>
                    <a:pt x="0" y="18"/>
                    <a:pt x="0" y="17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1"/>
                    <a:pt x="7" y="0"/>
                    <a:pt x="9" y="1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5" y="7"/>
                    <a:pt x="25" y="8"/>
                    <a:pt x="25" y="10"/>
                  </a:cubicBezTo>
                  <a:cubicBezTo>
                    <a:pt x="24" y="12"/>
                    <a:pt x="23" y="12"/>
                    <a:pt x="21" y="12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20"/>
                    <a:pt x="4" y="21"/>
                    <a:pt x="3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169388" y="3869771"/>
            <a:ext cx="4495528" cy="1461766"/>
            <a:chOff x="4630739" y="3709988"/>
            <a:chExt cx="4002087" cy="1865312"/>
          </a:xfrm>
          <a:solidFill>
            <a:srgbClr val="2A3D52"/>
          </a:solidFill>
        </p:grpSpPr>
        <p:sp>
          <p:nvSpPr>
            <p:cNvPr id="24" name="Freeform 7"/>
            <p:cNvSpPr>
              <a:spLocks/>
            </p:cNvSpPr>
            <p:nvPr/>
          </p:nvSpPr>
          <p:spPr bwMode="auto">
            <a:xfrm>
              <a:off x="4791076" y="3709988"/>
              <a:ext cx="3841750" cy="1766887"/>
            </a:xfrm>
            <a:custGeom>
              <a:avLst/>
              <a:gdLst>
                <a:gd name="T0" fmla="*/ 4 w 119"/>
                <a:gd name="T1" fmla="*/ 54 h 54"/>
                <a:gd name="T2" fmla="*/ 2 w 119"/>
                <a:gd name="T3" fmla="*/ 54 h 54"/>
                <a:gd name="T4" fmla="*/ 1 w 119"/>
                <a:gd name="T5" fmla="*/ 49 h 54"/>
                <a:gd name="T6" fmla="*/ 21 w 119"/>
                <a:gd name="T7" fmla="*/ 13 h 54"/>
                <a:gd name="T8" fmla="*/ 42 w 119"/>
                <a:gd name="T9" fmla="*/ 0 h 54"/>
                <a:gd name="T10" fmla="*/ 115 w 119"/>
                <a:gd name="T11" fmla="*/ 0 h 54"/>
                <a:gd name="T12" fmla="*/ 119 w 119"/>
                <a:gd name="T13" fmla="*/ 3 h 54"/>
                <a:gd name="T14" fmla="*/ 115 w 119"/>
                <a:gd name="T15" fmla="*/ 7 h 54"/>
                <a:gd name="T16" fmla="*/ 42 w 119"/>
                <a:gd name="T17" fmla="*/ 7 h 54"/>
                <a:gd name="T18" fmla="*/ 27 w 119"/>
                <a:gd name="T19" fmla="*/ 16 h 54"/>
                <a:gd name="T20" fmla="*/ 7 w 119"/>
                <a:gd name="T21" fmla="*/ 53 h 54"/>
                <a:gd name="T22" fmla="*/ 4 w 119"/>
                <a:gd name="T2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9" h="54">
                  <a:moveTo>
                    <a:pt x="4" y="54"/>
                  </a:moveTo>
                  <a:cubicBezTo>
                    <a:pt x="3" y="54"/>
                    <a:pt x="3" y="54"/>
                    <a:pt x="2" y="54"/>
                  </a:cubicBezTo>
                  <a:cubicBezTo>
                    <a:pt x="1" y="53"/>
                    <a:pt x="0" y="51"/>
                    <a:pt x="1" y="49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5" y="5"/>
                    <a:pt x="33" y="0"/>
                    <a:pt x="42" y="0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17" y="0"/>
                    <a:pt x="119" y="2"/>
                    <a:pt x="119" y="3"/>
                  </a:cubicBezTo>
                  <a:cubicBezTo>
                    <a:pt x="119" y="5"/>
                    <a:pt x="117" y="7"/>
                    <a:pt x="115" y="7"/>
                  </a:cubicBezTo>
                  <a:cubicBezTo>
                    <a:pt x="42" y="7"/>
                    <a:pt x="42" y="7"/>
                    <a:pt x="42" y="7"/>
                  </a:cubicBezTo>
                  <a:cubicBezTo>
                    <a:pt x="35" y="7"/>
                    <a:pt x="30" y="10"/>
                    <a:pt x="27" y="16"/>
                  </a:cubicBezTo>
                  <a:cubicBezTo>
                    <a:pt x="7" y="53"/>
                    <a:pt x="7" y="53"/>
                    <a:pt x="7" y="53"/>
                  </a:cubicBezTo>
                  <a:cubicBezTo>
                    <a:pt x="6" y="54"/>
                    <a:pt x="5" y="54"/>
                    <a:pt x="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630739" y="4887913"/>
              <a:ext cx="806450" cy="687387"/>
            </a:xfrm>
            <a:custGeom>
              <a:avLst/>
              <a:gdLst>
                <a:gd name="T0" fmla="*/ 7 w 25"/>
                <a:gd name="T1" fmla="*/ 21 h 21"/>
                <a:gd name="T2" fmla="*/ 4 w 25"/>
                <a:gd name="T3" fmla="*/ 19 h 21"/>
                <a:gd name="T4" fmla="*/ 1 w 25"/>
                <a:gd name="T5" fmla="*/ 4 h 21"/>
                <a:gd name="T6" fmla="*/ 3 w 25"/>
                <a:gd name="T7" fmla="*/ 0 h 21"/>
                <a:gd name="T8" fmla="*/ 7 w 25"/>
                <a:gd name="T9" fmla="*/ 2 h 21"/>
                <a:gd name="T10" fmla="*/ 9 w 25"/>
                <a:gd name="T11" fmla="*/ 15 h 21"/>
                <a:gd name="T12" fmla="*/ 21 w 25"/>
                <a:gd name="T13" fmla="*/ 12 h 21"/>
                <a:gd name="T14" fmla="*/ 25 w 25"/>
                <a:gd name="T15" fmla="*/ 15 h 21"/>
                <a:gd name="T16" fmla="*/ 23 w 25"/>
                <a:gd name="T17" fmla="*/ 18 h 21"/>
                <a:gd name="T18" fmla="*/ 7 w 25"/>
                <a:gd name="T19" fmla="*/ 21 h 21"/>
                <a:gd name="T20" fmla="*/ 7 w 25"/>
                <a:gd name="T2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5" h="21">
                  <a:moveTo>
                    <a:pt x="7" y="21"/>
                  </a:moveTo>
                  <a:cubicBezTo>
                    <a:pt x="5" y="21"/>
                    <a:pt x="4" y="20"/>
                    <a:pt x="4" y="1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6" y="1"/>
                    <a:pt x="7" y="2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3" y="12"/>
                    <a:pt x="25" y="13"/>
                    <a:pt x="25" y="15"/>
                  </a:cubicBezTo>
                  <a:cubicBezTo>
                    <a:pt x="25" y="16"/>
                    <a:pt x="24" y="18"/>
                    <a:pt x="23" y="18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Helvetica" panose="020B0604020202030204" pitchFamily="34" charset="0"/>
              </a:endParaRPr>
            </a:p>
          </p:txBody>
        </p:sp>
      </p:grpSp>
      <p:sp>
        <p:nvSpPr>
          <p:cNvPr id="26" name="任意多边形 25"/>
          <p:cNvSpPr>
            <a:spLocks/>
          </p:cNvSpPr>
          <p:nvPr/>
        </p:nvSpPr>
        <p:spPr bwMode="auto">
          <a:xfrm>
            <a:off x="6198530" y="3856517"/>
            <a:ext cx="6117800" cy="1668462"/>
          </a:xfrm>
          <a:custGeom>
            <a:avLst/>
            <a:gdLst>
              <a:gd name="connsiteX0" fmla="*/ 1368617 w 6117800"/>
              <a:gd name="connsiteY0" fmla="*/ 0 h 1668462"/>
              <a:gd name="connsiteX1" fmla="*/ 1595944 w 6117800"/>
              <a:gd name="connsiteY1" fmla="*/ 0 h 1668462"/>
              <a:gd name="connsiteX2" fmla="*/ 1714242 w 6117800"/>
              <a:gd name="connsiteY2" fmla="*/ 0 h 1668462"/>
              <a:gd name="connsiteX3" fmla="*/ 1794894 w 6117800"/>
              <a:gd name="connsiteY3" fmla="*/ 0 h 1668462"/>
              <a:gd name="connsiteX4" fmla="*/ 2660058 w 6117800"/>
              <a:gd name="connsiteY4" fmla="*/ 0 h 1668462"/>
              <a:gd name="connsiteX5" fmla="*/ 6117800 w 6117800"/>
              <a:gd name="connsiteY5" fmla="*/ 0 h 1668462"/>
              <a:gd name="connsiteX6" fmla="*/ 6117800 w 6117800"/>
              <a:gd name="connsiteY6" fmla="*/ 229268 h 1668462"/>
              <a:gd name="connsiteX7" fmla="*/ 1714242 w 6117800"/>
              <a:gd name="connsiteY7" fmla="*/ 229268 h 1668462"/>
              <a:gd name="connsiteX8" fmla="*/ 1714242 w 6117800"/>
              <a:gd name="connsiteY8" fmla="*/ 229014 h 1668462"/>
              <a:gd name="connsiteX9" fmla="*/ 1683911 w 6117800"/>
              <a:gd name="connsiteY9" fmla="*/ 229014 h 1668462"/>
              <a:gd name="connsiteX10" fmla="*/ 1368617 w 6117800"/>
              <a:gd name="connsiteY10" fmla="*/ 229014 h 1668462"/>
              <a:gd name="connsiteX11" fmla="*/ 884326 w 6117800"/>
              <a:gd name="connsiteY11" fmla="*/ 523461 h 1668462"/>
              <a:gd name="connsiteX12" fmla="*/ 414861 w 6117800"/>
              <a:gd name="connsiteY12" fmla="*/ 1415440 h 1668462"/>
              <a:gd name="connsiteX13" fmla="*/ 495482 w 6117800"/>
              <a:gd name="connsiteY13" fmla="*/ 1401850 h 1668462"/>
              <a:gd name="connsiteX14" fmla="*/ 659110 w 6117800"/>
              <a:gd name="connsiteY14" fmla="*/ 1374270 h 1668462"/>
              <a:gd name="connsiteX15" fmla="*/ 788396 w 6117800"/>
              <a:gd name="connsiteY15" fmla="*/ 1439646 h 1668462"/>
              <a:gd name="connsiteX16" fmla="*/ 723753 w 6117800"/>
              <a:gd name="connsiteY16" fmla="*/ 1570398 h 1668462"/>
              <a:gd name="connsiteX17" fmla="*/ 206609 w 6117800"/>
              <a:gd name="connsiteY17" fmla="*/ 1668462 h 1668462"/>
              <a:gd name="connsiteX18" fmla="*/ 109644 w 6117800"/>
              <a:gd name="connsiteY18" fmla="*/ 1570398 h 1668462"/>
              <a:gd name="connsiteX19" fmla="*/ 12679 w 6117800"/>
              <a:gd name="connsiteY19" fmla="*/ 1080077 h 1668462"/>
              <a:gd name="connsiteX20" fmla="*/ 77322 w 6117800"/>
              <a:gd name="connsiteY20" fmla="*/ 982013 h 1668462"/>
              <a:gd name="connsiteX21" fmla="*/ 206609 w 6117800"/>
              <a:gd name="connsiteY21" fmla="*/ 1047389 h 1668462"/>
              <a:gd name="connsiteX22" fmla="*/ 236579 w 6117800"/>
              <a:gd name="connsiteY22" fmla="*/ 1229248 h 1668462"/>
              <a:gd name="connsiteX23" fmla="*/ 243948 w 6117800"/>
              <a:gd name="connsiteY23" fmla="*/ 1273964 h 1668462"/>
              <a:gd name="connsiteX24" fmla="*/ 264964 w 6117800"/>
              <a:gd name="connsiteY24" fmla="*/ 1234034 h 1668462"/>
              <a:gd name="connsiteX25" fmla="*/ 690610 w 6117800"/>
              <a:gd name="connsiteY25" fmla="*/ 425312 h 1668462"/>
              <a:gd name="connsiteX26" fmla="*/ 1368617 w 6117800"/>
              <a:gd name="connsiteY26" fmla="*/ 0 h 16684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6117800" h="1668462">
                <a:moveTo>
                  <a:pt x="1368617" y="0"/>
                </a:moveTo>
                <a:cubicBezTo>
                  <a:pt x="1449332" y="0"/>
                  <a:pt x="1525003" y="0"/>
                  <a:pt x="1595944" y="0"/>
                </a:cubicBezTo>
                <a:lnTo>
                  <a:pt x="1714242" y="0"/>
                </a:lnTo>
                <a:lnTo>
                  <a:pt x="1794894" y="0"/>
                </a:lnTo>
                <a:cubicBezTo>
                  <a:pt x="2660058" y="0"/>
                  <a:pt x="2660058" y="0"/>
                  <a:pt x="2660058" y="0"/>
                </a:cubicBezTo>
                <a:lnTo>
                  <a:pt x="6117800" y="0"/>
                </a:lnTo>
                <a:lnTo>
                  <a:pt x="6117800" y="229268"/>
                </a:lnTo>
                <a:lnTo>
                  <a:pt x="1714242" y="229268"/>
                </a:lnTo>
                <a:lnTo>
                  <a:pt x="1714242" y="229014"/>
                </a:lnTo>
                <a:lnTo>
                  <a:pt x="1683911" y="229014"/>
                </a:lnTo>
                <a:cubicBezTo>
                  <a:pt x="1368617" y="229014"/>
                  <a:pt x="1368617" y="229014"/>
                  <a:pt x="1368617" y="229014"/>
                </a:cubicBezTo>
                <a:cubicBezTo>
                  <a:pt x="1174900" y="229014"/>
                  <a:pt x="981184" y="327163"/>
                  <a:pt x="884326" y="523461"/>
                </a:cubicBezTo>
                <a:lnTo>
                  <a:pt x="414861" y="1415440"/>
                </a:lnTo>
                <a:lnTo>
                  <a:pt x="495482" y="1401850"/>
                </a:lnTo>
                <a:cubicBezTo>
                  <a:pt x="659110" y="1374270"/>
                  <a:pt x="659110" y="1374270"/>
                  <a:pt x="659110" y="1374270"/>
                </a:cubicBezTo>
                <a:cubicBezTo>
                  <a:pt x="723753" y="1341582"/>
                  <a:pt x="788396" y="1374270"/>
                  <a:pt x="788396" y="1439646"/>
                </a:cubicBezTo>
                <a:cubicBezTo>
                  <a:pt x="788396" y="1505022"/>
                  <a:pt x="756075" y="1537710"/>
                  <a:pt x="723753" y="1570398"/>
                </a:cubicBezTo>
                <a:cubicBezTo>
                  <a:pt x="206609" y="1668462"/>
                  <a:pt x="206609" y="1668462"/>
                  <a:pt x="206609" y="1668462"/>
                </a:cubicBezTo>
                <a:cubicBezTo>
                  <a:pt x="141965" y="1668462"/>
                  <a:pt x="109644" y="1635774"/>
                  <a:pt x="109644" y="1570398"/>
                </a:cubicBezTo>
                <a:cubicBezTo>
                  <a:pt x="12679" y="1080077"/>
                  <a:pt x="12679" y="1080077"/>
                  <a:pt x="12679" y="1080077"/>
                </a:cubicBezTo>
                <a:cubicBezTo>
                  <a:pt x="-19642" y="1047389"/>
                  <a:pt x="12679" y="982013"/>
                  <a:pt x="77322" y="982013"/>
                </a:cubicBezTo>
                <a:cubicBezTo>
                  <a:pt x="141965" y="949325"/>
                  <a:pt x="174287" y="982013"/>
                  <a:pt x="206609" y="1047389"/>
                </a:cubicBezTo>
                <a:cubicBezTo>
                  <a:pt x="218729" y="1120937"/>
                  <a:pt x="228577" y="1180695"/>
                  <a:pt x="236579" y="1229248"/>
                </a:cubicBezTo>
                <a:lnTo>
                  <a:pt x="243948" y="1273964"/>
                </a:lnTo>
                <a:lnTo>
                  <a:pt x="264964" y="1234034"/>
                </a:lnTo>
                <a:cubicBezTo>
                  <a:pt x="690610" y="425312"/>
                  <a:pt x="690610" y="425312"/>
                  <a:pt x="690610" y="425312"/>
                </a:cubicBezTo>
                <a:cubicBezTo>
                  <a:pt x="819754" y="163582"/>
                  <a:pt x="1078042" y="0"/>
                  <a:pt x="1368617" y="0"/>
                </a:cubicBezTo>
                <a:close/>
              </a:path>
            </a:pathLst>
          </a:custGeom>
          <a:solidFill>
            <a:srgbClr val="2A3D5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/>
          </a:p>
        </p:txBody>
      </p:sp>
      <p:sp>
        <p:nvSpPr>
          <p:cNvPr id="27" name="矩形 6"/>
          <p:cNvSpPr>
            <a:spLocks noChangeArrowheads="1"/>
          </p:cNvSpPr>
          <p:nvPr/>
        </p:nvSpPr>
        <p:spPr bwMode="auto">
          <a:xfrm>
            <a:off x="7017039" y="5676852"/>
            <a:ext cx="3571235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Cài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đặt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Plugin</a:t>
            </a:r>
            <a:endParaRPr lang="en-US" altLang="zh-CN" sz="2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7133151" y="5008537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Bước</a:t>
            </a:r>
            <a:r>
              <a:rPr lang="en-US" altLang="zh-CN" sz="2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2</a:t>
            </a:r>
            <a:endParaRPr lang="zh-CN" altLang="en-US" sz="2400" b="1" dirty="0">
              <a:solidFill>
                <a:srgbClr val="2A3D52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29" name="矩形 6"/>
          <p:cNvSpPr>
            <a:spLocks noChangeArrowheads="1"/>
          </p:cNvSpPr>
          <p:nvPr/>
        </p:nvSpPr>
        <p:spPr bwMode="auto">
          <a:xfrm>
            <a:off x="6465161" y="2520847"/>
            <a:ext cx="2235744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Cài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đặt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theme</a:t>
            </a:r>
            <a:endParaRPr lang="en-US" altLang="zh-CN" sz="2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470195" y="1844027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Bước</a:t>
            </a:r>
            <a:r>
              <a:rPr lang="en-US" altLang="zh-CN" sz="2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1</a:t>
            </a:r>
            <a:endParaRPr lang="zh-CN" altLang="en-US" sz="2400" b="1" dirty="0">
              <a:solidFill>
                <a:srgbClr val="2A3D52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1" name="矩形 6"/>
          <p:cNvSpPr>
            <a:spLocks noChangeArrowheads="1"/>
          </p:cNvSpPr>
          <p:nvPr/>
        </p:nvSpPr>
        <p:spPr bwMode="auto">
          <a:xfrm>
            <a:off x="1219275" y="5758281"/>
            <a:ext cx="4378493" cy="9787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Đăng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sản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phẩm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,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bổ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sung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cho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trang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Web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thêm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sinh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động</a:t>
            </a:r>
            <a:endParaRPr lang="en-US" altLang="zh-CN" sz="2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>
          <a:xfrm>
            <a:off x="2453479" y="5198653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Bước</a:t>
            </a:r>
            <a:r>
              <a:rPr lang="en-US" altLang="zh-CN" sz="2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4</a:t>
            </a:r>
            <a:endParaRPr lang="zh-CN" altLang="en-US" sz="2400" b="1" dirty="0">
              <a:solidFill>
                <a:srgbClr val="2A3D52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3" name="矩形 6"/>
          <p:cNvSpPr>
            <a:spLocks noChangeArrowheads="1"/>
          </p:cNvSpPr>
          <p:nvPr/>
        </p:nvSpPr>
        <p:spPr bwMode="auto">
          <a:xfrm>
            <a:off x="2089434" y="2120912"/>
            <a:ext cx="3279933" cy="5355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Cài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đặt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trang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W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eb</a:t>
            </a:r>
            <a:endParaRPr lang="en-US" altLang="zh-CN" sz="2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2845685" y="1564438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Bước</a:t>
            </a:r>
            <a:r>
              <a:rPr lang="en-US" altLang="zh-CN" sz="2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3</a:t>
            </a:r>
            <a:endParaRPr lang="zh-CN" altLang="en-US" sz="2400" b="1" dirty="0">
              <a:solidFill>
                <a:srgbClr val="2A3D52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8" name="矩形 31">
            <a:extLst>
              <a:ext uri="{FF2B5EF4-FFF2-40B4-BE49-F238E27FC236}">
                <a16:creationId xmlns:a16="http://schemas.microsoft.com/office/drawing/2014/main" id="{E1BC92ED-11CF-4917-8AAC-BDA1A8E9D61A}"/>
              </a:ext>
            </a:extLst>
          </p:cNvPr>
          <p:cNvSpPr/>
          <p:nvPr/>
        </p:nvSpPr>
        <p:spPr>
          <a:xfrm>
            <a:off x="8990249" y="3701171"/>
            <a:ext cx="1767429" cy="540878"/>
          </a:xfrm>
          <a:prstGeom prst="rect">
            <a:avLst/>
          </a:prstGeom>
          <a:solidFill>
            <a:srgbClr val="FFFFFF"/>
          </a:solidFill>
          <a:ln>
            <a:solidFill>
              <a:srgbClr val="2A3D5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Trình</a:t>
            </a:r>
            <a:r>
              <a:rPr lang="en-US" altLang="zh-CN" sz="2400" b="1" dirty="0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b="1" dirty="0" err="1" smtClean="0">
                <a:solidFill>
                  <a:srgbClr val="2A3D52"/>
                </a:solidFill>
                <a:latin typeface="Helvetica" panose="020B0604020202030204" pitchFamily="34" charset="0"/>
                <a:ea typeface="微软雅黑" panose="020B0503020204020204" pitchFamily="34" charset="-122"/>
              </a:rPr>
              <a:t>tự</a:t>
            </a:r>
            <a:endParaRPr lang="zh-CN" altLang="en-US" sz="2400" b="1" dirty="0">
              <a:solidFill>
                <a:srgbClr val="2A3D52"/>
              </a:soli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矩形 6">
            <a:extLst>
              <a:ext uri="{FF2B5EF4-FFF2-40B4-BE49-F238E27FC236}">
                <a16:creationId xmlns:a16="http://schemas.microsoft.com/office/drawing/2014/main" id="{DDE6F58C-B0C1-4DF4-8202-5149AF17E2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381315" y="4380859"/>
            <a:ext cx="3571235" cy="4947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Các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bước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thực</a:t>
            </a:r>
            <a:r>
              <a:rPr lang="en-US" altLang="zh-CN" sz="2400" dirty="0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 </a:t>
            </a:r>
            <a:r>
              <a:rPr lang="en-US" altLang="zh-CN" sz="2400" dirty="0" err="1" smtClean="0">
                <a:gradFill>
                  <a:gsLst>
                    <a:gs pos="100000">
                      <a:schemeClr val="tx1">
                        <a:lumMod val="85000"/>
                        <a:lumOff val="15000"/>
                      </a:schemeClr>
                    </a:gs>
                    <a:gs pos="0">
                      <a:schemeClr val="tx1">
                        <a:lumMod val="85000"/>
                        <a:lumOff val="15000"/>
                      </a:schemeClr>
                    </a:gs>
                  </a:gsLst>
                  <a:lin ang="0" scaled="0"/>
                </a:gradFill>
                <a:latin typeface="Helvetica" panose="020B0604020202030204" pitchFamily="34" charset="0"/>
                <a:ea typeface="微软雅黑" panose="020B0503020204020204" pitchFamily="34" charset="-122"/>
              </a:rPr>
              <a:t>thiện</a:t>
            </a:r>
            <a:endParaRPr lang="en-US" altLang="zh-CN" sz="2400" dirty="0">
              <a:gradFill>
                <a:gsLst>
                  <a:gs pos="100000">
                    <a:schemeClr val="tx1">
                      <a:lumMod val="85000"/>
                      <a:lumOff val="15000"/>
                    </a:schemeClr>
                  </a:gs>
                  <a:gs pos="0">
                    <a:schemeClr val="tx1">
                      <a:lumMod val="85000"/>
                      <a:lumOff val="15000"/>
                    </a:schemeClr>
                  </a:gs>
                </a:gsLst>
                <a:lin ang="0" scaled="0"/>
              </a:gradFill>
              <a:latin typeface="Helvetica" panose="020B0604020202030204" pitchFamily="34" charset="0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80169982"/>
      </p:ext>
    </p:extLst>
  </p:cSld>
  <p:clrMapOvr>
    <a:masterClrMapping/>
  </p:clrMapOvr>
  <p:transition spd="slow" advClick="0">
    <p:wheel spokes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7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500"/>
                            </p:stCondLst>
                            <p:childTnLst>
                              <p:par>
                                <p:cTn id="3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25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6000"/>
                            </p:stCondLst>
                            <p:childTnLst>
                              <p:par>
                                <p:cTn id="4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750"/>
                            </p:stCondLst>
                            <p:childTnLst>
                              <p:par>
                                <p:cTn id="4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7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250"/>
                            </p:stCondLst>
                            <p:childTnLst>
                              <p:par>
                                <p:cTn id="5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5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9000"/>
                            </p:stCondLst>
                            <p:childTnLst>
                              <p:par>
                                <p:cTn id="5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7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9750"/>
                            </p:stCondLst>
                            <p:childTnLst>
                              <p:par>
                                <p:cTn id="6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/>
      <p:bldP spid="28" grpId="0" animBg="1"/>
      <p:bldP spid="29" grpId="0"/>
      <p:bldP spid="30" grpId="0" animBg="1"/>
      <p:bldP spid="31" grpId="0"/>
      <p:bldP spid="32" grpId="0" animBg="1"/>
      <p:bldP spid="33" grpId="0"/>
      <p:bldP spid="35" grpId="0" animBg="1"/>
      <p:bldP spid="38" grpId="0" animBg="1"/>
      <p:bldP spid="3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0" y="0"/>
            <a:ext cx="12192000" cy="1266092"/>
          </a:xfrm>
          <a:prstGeom prst="rect">
            <a:avLst/>
          </a:prstGeom>
          <a:blipFill>
            <a:blip r:embed="rId3"/>
            <a:srcRect/>
            <a:stretch>
              <a:fillRect t="-1" b="-441667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-820271" y="2248711"/>
            <a:ext cx="658906" cy="1032371"/>
          </a:xfrm>
          <a:prstGeom prst="rect">
            <a:avLst/>
          </a:prstGeom>
          <a:solidFill>
            <a:srgbClr val="2A3D5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8708" y="755927"/>
            <a:ext cx="1180308" cy="44002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5274" y="171199"/>
            <a:ext cx="721647" cy="63731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0140"/>
            <a:ext cx="1133571" cy="982326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7917" y="70140"/>
            <a:ext cx="702097" cy="110562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1061" y="224306"/>
            <a:ext cx="675801" cy="106324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9080908-C712-4187-8219-CFD484D00BF4}"/>
              </a:ext>
            </a:extLst>
          </p:cNvPr>
          <p:cNvSpPr txBox="1"/>
          <p:nvPr/>
        </p:nvSpPr>
        <p:spPr>
          <a:xfrm>
            <a:off x="993926" y="2366342"/>
            <a:ext cx="92258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2400" dirty="0"/>
              <a:t>Giao diện =&gt; Thêm mới =&gt; Tải giao diện lên =&gt; Ấn Kích hoạt</a:t>
            </a:r>
          </a:p>
        </p:txBody>
      </p:sp>
      <p:sp>
        <p:nvSpPr>
          <p:cNvPr id="15" name="文本框 13"/>
          <p:cNvSpPr txBox="1"/>
          <p:nvPr/>
        </p:nvSpPr>
        <p:spPr>
          <a:xfrm>
            <a:off x="2489520" y="-12736"/>
            <a:ext cx="7584293" cy="132343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/>
            <a:r>
              <a:rPr lang="vi-VN" altLang="zh-CN" sz="4000" b="1" dirty="0">
                <a:solidFill>
                  <a:srgbClr val="2A3D52"/>
                </a:solidFill>
                <a:latin typeface="Helvetica" panose="020B0604020202030204" pitchFamily="34" charset="0"/>
                <a:ea typeface="幼圆" panose="02010509060101010101" pitchFamily="49" charset="-122"/>
              </a:rPr>
              <a:t>Làm trang web bán hàng bằng Wordpress</a:t>
            </a:r>
          </a:p>
        </p:txBody>
      </p:sp>
      <p:sp>
        <p:nvSpPr>
          <p:cNvPr id="16" name="Title 1"/>
          <p:cNvSpPr txBox="1">
            <a:spLocks/>
          </p:cNvSpPr>
          <p:nvPr/>
        </p:nvSpPr>
        <p:spPr>
          <a:xfrm>
            <a:off x="388305" y="1152016"/>
            <a:ext cx="10364451" cy="114627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Bước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1: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Cài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theme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err="1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trang</a:t>
            </a:r>
            <a:r>
              <a:rPr lang="en-US" sz="3600" b="1" dirty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dirty="0" smtClean="0">
                <a:solidFill>
                  <a:srgbClr val="2A3D5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Web</a:t>
            </a:r>
            <a:endParaRPr lang="en-US" sz="3600" b="1" dirty="0">
              <a:solidFill>
                <a:srgbClr val="2A3D5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Content Placeholder 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225036" y="3030011"/>
            <a:ext cx="7741928" cy="3424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8170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>
        <p14:warp dir="in"/>
      </p:transition>
    </mc:Choice>
    <mc:Fallback xmlns="">
      <p:transition spd="slow"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韩式黑板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1557</TotalTime>
  <Words>612</Words>
  <Application>Microsoft Office PowerPoint</Application>
  <PresentationFormat>Widescreen</PresentationFormat>
  <Paragraphs>117</Paragraphs>
  <Slides>21</Slides>
  <Notes>21</Notes>
  <HiddenSlides>0</HiddenSlides>
  <MMClips>1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2" baseType="lpstr">
      <vt:lpstr>微软雅黑</vt:lpstr>
      <vt:lpstr>宋体</vt:lpstr>
      <vt:lpstr>Agency FB</vt:lpstr>
      <vt:lpstr>Arial</vt:lpstr>
      <vt:lpstr>Calibri</vt:lpstr>
      <vt:lpstr>Calibri Light</vt:lpstr>
      <vt:lpstr>Helvetica</vt:lpstr>
      <vt:lpstr>华文细黑</vt:lpstr>
      <vt:lpstr>Wingdings</vt:lpstr>
      <vt:lpstr>幼圆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韩式黑板</dc:title>
  <dc:creator>PC</dc:creator>
  <cp:lastModifiedBy>Phạm Trường</cp:lastModifiedBy>
  <cp:revision>352</cp:revision>
  <dcterms:created xsi:type="dcterms:W3CDTF">2017-04-05T12:41:11Z</dcterms:created>
  <dcterms:modified xsi:type="dcterms:W3CDTF">2021-09-28T03:27:35Z</dcterms:modified>
</cp:coreProperties>
</file>